
<file path=[Content_Types].xml><?xml version="1.0" encoding="utf-8"?>
<Types xmlns="http://schemas.openxmlformats.org/package/2006/content-types">
  <Override PartName="/ppt/slideLayouts/slideLayout6.xml" ContentType="application/vnd.openxmlformats-officedocument.presentationml.slideLayout+xml"/>
  <Override PartName="/ppt/slides/slide17.xml" ContentType="application/vnd.openxmlformats-officedocument.presentationml.slide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s/slide20.xml" ContentType="application/vnd.openxmlformats-officedocument.presentationml.slide+xml"/>
  <Override PartName="/ppt/slides/slide22.xml" ContentType="application/vnd.openxmlformats-officedocument.presentationml.slide+xml"/>
  <Override PartName="/ppt/slides/slide24.xml" ContentType="application/vnd.openxmlformats-officedocument.presentationml.slide+xml"/>
  <Override PartName="/ppt/slides/slide26.xml" ContentType="application/vnd.openxmlformats-officedocument.presentationml.slide+xml"/>
  <Default Extension="bin" ContentType="application/vnd.openxmlformats-officedocument.presentationml.printerSettings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Default Extension="png" ContentType="image/png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4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8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slides/slide2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21.xml" ContentType="application/vnd.openxmlformats-officedocument.presentationml.slide+xml"/>
  <Override PartName="/ppt/slides/slide23.xml" ContentType="application/vnd.openxmlformats-officedocument.presentationml.slide+xml"/>
  <Override PartName="/ppt/slides/slide25.xml" ContentType="application/vnd.openxmlformats-officedocument.presentationml.slide+xml"/>
  <Override PartName="/ppt/slides/slide27.xml" ContentType="application/vnd.openxmlformats-officedocument.presentationml.slide+xml"/>
  <Override PartName="/ppt/slideMasters/slideMaster1.xml" ContentType="application/vnd.openxmlformats-officedocument.presentationml.slideMaster+xml"/>
  <Default Extension="xml" ContentType="application/xml"/>
  <Default Extension="jpeg" ContentType="image/jpeg"/>
  <Default Extension="rels" ContentType="application/vnd.openxmlformats-package.relationshi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5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1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3.xml" ContentType="application/vnd.openxmlformats-officedocument.presentationml.slide+xml"/>
  <Override PartName="/ppt/tableStyles.xml" ContentType="application/vnd.openxmlformats-officedocument.presentationml.tableStyles+xml"/>
  <Override PartName="/ppt/slides/slide5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73" r:id="rId4"/>
    <p:sldId id="272" r:id="rId5"/>
    <p:sldId id="259" r:id="rId6"/>
    <p:sldId id="274" r:id="rId7"/>
    <p:sldId id="260" r:id="rId8"/>
    <p:sldId id="275" r:id="rId9"/>
    <p:sldId id="261" r:id="rId10"/>
    <p:sldId id="276" r:id="rId11"/>
    <p:sldId id="262" r:id="rId12"/>
    <p:sldId id="278" r:id="rId13"/>
    <p:sldId id="279" r:id="rId14"/>
    <p:sldId id="277" r:id="rId15"/>
    <p:sldId id="263" r:id="rId16"/>
    <p:sldId id="268" r:id="rId17"/>
    <p:sldId id="282" r:id="rId18"/>
    <p:sldId id="265" r:id="rId19"/>
    <p:sldId id="283" r:id="rId20"/>
    <p:sldId id="266" r:id="rId21"/>
    <p:sldId id="284" r:id="rId22"/>
    <p:sldId id="267" r:id="rId23"/>
    <p:sldId id="285" r:id="rId24"/>
    <p:sldId id="270" r:id="rId25"/>
    <p:sldId id="286" r:id="rId26"/>
    <p:sldId id="269" r:id="rId27"/>
    <p:sldId id="271" r:id="rId2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howGuides="1">
      <p:cViewPr varScale="1">
        <p:scale>
          <a:sx n="111" d="100"/>
          <a:sy n="111" d="100"/>
        </p:scale>
        <p:origin x="-8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19" Type="http://schemas.openxmlformats.org/officeDocument/2006/relationships/slide" Target="slides/slide18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33" Type="http://schemas.openxmlformats.org/officeDocument/2006/relationships/theme" Target="theme/theme1.xml"/><Relationship Id="rId3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40733D-5459-4F6B-A185-2983FE6E477F}" type="datetimeFigureOut">
              <a:rPr lang="en-US" smtClean="0"/>
              <a:pPr/>
              <a:t>4/14/10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C2C38AD-6908-4558-B35C-CF7850E6AA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243EB6B-2912-4CBE-BC6A-9894A265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243EB6B-2912-4CBE-BC6A-9894A2658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243EB6B-2912-4CBE-BC6A-9894A265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PCBs SPCSEP 10-03 and 10-04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243EB6B-2912-4CBE-BC6A-9894A2658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House Select Policy Council on Strategic &amp; Economic Planning</a:t>
            </a:r>
          </a:p>
          <a:p>
            <a:endParaRPr lang="en-US" sz="3200" dirty="0">
              <a:solidFill>
                <a:schemeClr val="tx1"/>
              </a:solidFill>
            </a:endParaRPr>
          </a:p>
          <a:p>
            <a:r>
              <a:rPr lang="en-US" sz="3200" dirty="0" smtClean="0">
                <a:solidFill>
                  <a:schemeClr val="tx1"/>
                </a:solidFill>
              </a:rPr>
              <a:t>April 14, 2010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Medicaid Transformation</a:t>
            </a:r>
            <a:br>
              <a:rPr lang="en-US" dirty="0" smtClean="0"/>
            </a:br>
            <a:r>
              <a:rPr lang="en-US" dirty="0" smtClean="0"/>
              <a:t>HBs 7223 &amp; 7225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…Principles of Proposed Transformation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Predictable spending levels:</a:t>
            </a:r>
          </a:p>
          <a:p>
            <a:pPr lvl="1"/>
            <a:r>
              <a:rPr lang="en-US" dirty="0" smtClean="0"/>
              <a:t>Increased use of pre-paid financing systems;</a:t>
            </a:r>
          </a:p>
          <a:p>
            <a:pPr lvl="1"/>
            <a:r>
              <a:rPr lang="en-US" dirty="0" smtClean="0"/>
              <a:t>Cost containment through care coordination and incentives for system improvement;</a:t>
            </a:r>
          </a:p>
          <a:p>
            <a:pPr lvl="1"/>
            <a:r>
              <a:rPr lang="en-US" dirty="0" smtClean="0"/>
              <a:t>Smarter purchasing practices.</a:t>
            </a:r>
          </a:p>
          <a:p>
            <a:endParaRPr lang="en-US" dirty="0" smtClean="0"/>
          </a:p>
          <a:p>
            <a:r>
              <a:rPr lang="en-US" dirty="0" smtClean="0"/>
              <a:t>Patient centered care systems:</a:t>
            </a:r>
          </a:p>
          <a:p>
            <a:pPr lvl="1"/>
            <a:r>
              <a:rPr lang="en-US" dirty="0" smtClean="0"/>
              <a:t>Encourage specialty networks to cater to unique patient needs;</a:t>
            </a:r>
          </a:p>
          <a:p>
            <a:pPr lvl="1"/>
            <a:r>
              <a:rPr lang="en-US" dirty="0" smtClean="0"/>
              <a:t>New requirements for plans to communicate with consumers;</a:t>
            </a:r>
          </a:p>
          <a:p>
            <a:pPr lvl="1"/>
            <a:r>
              <a:rPr lang="en-US" dirty="0" smtClean="0"/>
              <a:t>Incentives for healthy behaviors enabling patients to purchase additional services ;</a:t>
            </a:r>
          </a:p>
          <a:p>
            <a:pPr lvl="1"/>
            <a:r>
              <a:rPr lang="en-US" dirty="0" smtClean="0"/>
              <a:t>Flexibility for use of resources allowing patients to purchase private insurance and other health care services.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PCBs SPCSEP 10-03 and 10-04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 Reforms…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1371600"/>
            <a:ext cx="6248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505200" cy="45720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Regions: six large geographic areas:</a:t>
            </a:r>
          </a:p>
          <a:p>
            <a:pPr lvl="1"/>
            <a:r>
              <a:rPr lang="en-US" dirty="0" smtClean="0"/>
              <a:t>Networks gain higher enrollment levels and economies of scale;</a:t>
            </a:r>
          </a:p>
          <a:p>
            <a:pPr lvl="1"/>
            <a:r>
              <a:rPr lang="en-US" dirty="0" smtClean="0"/>
              <a:t>Areas are consistent with medical trade areas, while grouping rural and urban counties to ensure statewide coverage.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 Reforms…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Limited number of plans: minimum of 3 (except for the developmentally disable) and maximum of 10 in a region: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Small enough to make the system easier to manage;</a:t>
            </a:r>
          </a:p>
          <a:p>
            <a:pPr lvl="1"/>
            <a:r>
              <a:rPr lang="en-US" dirty="0" smtClean="0"/>
              <a:t>Large enough to promote competition and prevent dependency on a small number of vendors.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209800"/>
            <a:ext cx="5562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…Administrative Reforms…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Better control by AHCA:</a:t>
            </a:r>
          </a:p>
          <a:p>
            <a:endParaRPr lang="en-US" smtClean="0"/>
          </a:p>
          <a:p>
            <a:pPr lvl="1"/>
            <a:r>
              <a:rPr lang="en-US" smtClean="0"/>
              <a:t>Periodic </a:t>
            </a:r>
            <a:r>
              <a:rPr lang="en-US" dirty="0" smtClean="0"/>
              <a:t>procurements/ongoing monitoring;</a:t>
            </a:r>
          </a:p>
          <a:p>
            <a:pPr lvl="1"/>
            <a:r>
              <a:rPr lang="en-US" dirty="0" smtClean="0"/>
              <a:t>Upfront evaluation of plan qualifications and capabilities;</a:t>
            </a:r>
          </a:p>
          <a:p>
            <a:pPr lvl="1"/>
            <a:r>
              <a:rPr lang="en-US" dirty="0" smtClean="0"/>
              <a:t>Focus on Accountability: Medical loss ratios with consequences;</a:t>
            </a:r>
          </a:p>
          <a:p>
            <a:pPr lvl="1"/>
            <a:r>
              <a:rPr lang="en-US" dirty="0" smtClean="0"/>
              <a:t>Focus on Accountability: Authority to set specific performance expectations and impose consequences;</a:t>
            </a:r>
          </a:p>
          <a:p>
            <a:pPr lvl="1"/>
            <a:r>
              <a:rPr lang="en-US" dirty="0" smtClean="0"/>
              <a:t>Sanctions for early withdrawal.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…Administrative Reforms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information / encounter data:</a:t>
            </a:r>
          </a:p>
          <a:p>
            <a:pPr lvl="1"/>
            <a:r>
              <a:rPr lang="en-US" dirty="0" smtClean="0"/>
              <a:t>All plans required to submit;</a:t>
            </a:r>
          </a:p>
          <a:p>
            <a:pPr lvl="1"/>
            <a:r>
              <a:rPr lang="en-US" dirty="0" smtClean="0"/>
              <a:t>Data to be used in rate-setting and performance evaluation.</a:t>
            </a:r>
          </a:p>
          <a:p>
            <a:endParaRPr lang="en-US" dirty="0" smtClean="0"/>
          </a:p>
          <a:p>
            <a:r>
              <a:rPr lang="en-US" dirty="0" smtClean="0"/>
              <a:t>Greater transparency</a:t>
            </a:r>
          </a:p>
          <a:p>
            <a:pPr lvl="1"/>
            <a:r>
              <a:rPr lang="en-US" dirty="0" smtClean="0"/>
              <a:t>Reporting of medical loss ratios</a:t>
            </a:r>
          </a:p>
          <a:p>
            <a:pPr lvl="1"/>
            <a:r>
              <a:rPr lang="en-US" dirty="0" smtClean="0"/>
              <a:t>Better information about plans’ providers</a:t>
            </a:r>
          </a:p>
          <a:p>
            <a:pPr lvl="2"/>
            <a:r>
              <a:rPr lang="en-US" dirty="0" smtClean="0"/>
              <a:t>Online database</a:t>
            </a:r>
          </a:p>
          <a:p>
            <a:pPr lvl="2"/>
            <a:r>
              <a:rPr lang="en-US" dirty="0" smtClean="0"/>
              <a:t>Customer feedback capability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Impacts:  Patients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patients will be enrolled in managed care plans:</a:t>
            </a:r>
          </a:p>
          <a:p>
            <a:pPr lvl="1"/>
            <a:r>
              <a:rPr lang="en-US" dirty="0" smtClean="0"/>
              <a:t>Choice of plans</a:t>
            </a:r>
          </a:p>
          <a:p>
            <a:pPr lvl="2"/>
            <a:r>
              <a:rPr lang="en-US" dirty="0" smtClean="0"/>
              <a:t>May be fewer plans in some areas but still 3-10 options</a:t>
            </a:r>
          </a:p>
          <a:p>
            <a:pPr lvl="2"/>
            <a:r>
              <a:rPr lang="en-US" dirty="0" smtClean="0"/>
              <a:t>Choices will include HMOs and PSNs</a:t>
            </a:r>
          </a:p>
          <a:p>
            <a:pPr lvl="2"/>
            <a:r>
              <a:rPr lang="en-US" dirty="0" smtClean="0"/>
              <a:t>Some choices may be specialty plans</a:t>
            </a:r>
          </a:p>
          <a:p>
            <a:pPr lvl="1"/>
            <a:r>
              <a:rPr lang="en-US" dirty="0" smtClean="0"/>
              <a:t>Network transparency</a:t>
            </a:r>
          </a:p>
          <a:p>
            <a:pPr lvl="2"/>
            <a:r>
              <a:rPr lang="en-US" dirty="0" smtClean="0"/>
              <a:t>Easier to find out what providers are in what plan</a:t>
            </a:r>
          </a:p>
          <a:p>
            <a:pPr lvl="2"/>
            <a:r>
              <a:rPr lang="en-US" dirty="0" smtClean="0"/>
              <a:t>Easier to learn about specific providers</a:t>
            </a:r>
          </a:p>
          <a:p>
            <a:pPr lvl="2"/>
            <a:r>
              <a:rPr lang="en-US" dirty="0" smtClean="0"/>
              <a:t>Option to express opinions about specific providers</a:t>
            </a:r>
          </a:p>
          <a:p>
            <a:pPr lvl="1"/>
            <a:r>
              <a:rPr lang="en-US" dirty="0" smtClean="0"/>
              <a:t>Quality assurance: easier to get performance information</a:t>
            </a:r>
          </a:p>
          <a:p>
            <a:pPr lvl="1"/>
            <a:r>
              <a:rPr lang="en-US" dirty="0" smtClean="0"/>
              <a:t>Reliability: plans less likely to withdraw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Impacts:  Physicians…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Most patients will be enrolled in managed care plans.</a:t>
            </a:r>
          </a:p>
          <a:p>
            <a:endParaRPr lang="en-US" dirty="0" smtClean="0"/>
          </a:p>
          <a:p>
            <a:r>
              <a:rPr lang="en-US" dirty="0" smtClean="0"/>
              <a:t>Physicians will interact with fewer plans.</a:t>
            </a:r>
          </a:p>
          <a:p>
            <a:endParaRPr lang="en-US" dirty="0" smtClean="0"/>
          </a:p>
          <a:p>
            <a:r>
              <a:rPr lang="en-US" dirty="0" smtClean="0"/>
              <a:t>Potential for more physicians to participate in Medicaid:</a:t>
            </a:r>
          </a:p>
          <a:p>
            <a:pPr lvl="1"/>
            <a:r>
              <a:rPr lang="en-US" dirty="0" smtClean="0"/>
              <a:t>Better monitoring of network adequacy will cause plans to actively work to recruit and retain physicians.</a:t>
            </a:r>
          </a:p>
          <a:p>
            <a:endParaRPr lang="en-US" dirty="0" smtClean="0"/>
          </a:p>
          <a:p>
            <a:r>
              <a:rPr lang="en-US" dirty="0" smtClean="0"/>
              <a:t>Option to become or participate in medical homes:</a:t>
            </a:r>
          </a:p>
          <a:p>
            <a:pPr lvl="1"/>
            <a:r>
              <a:rPr lang="en-US" dirty="0" smtClean="0"/>
              <a:t> Selection criteria favor medical home networks;</a:t>
            </a:r>
          </a:p>
          <a:p>
            <a:pPr lvl="1"/>
            <a:r>
              <a:rPr lang="en-US" dirty="0" smtClean="0"/>
              <a:t>Medical home networks certified by AHCA must pay physicians at least 80% of Medicare rates.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…Impacts:  Physicians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Possibility for higher payment rates:</a:t>
            </a:r>
          </a:p>
          <a:p>
            <a:pPr lvl="1"/>
            <a:r>
              <a:rPr lang="en-US" dirty="0" smtClean="0"/>
              <a:t>For plans to be selected, they must demonstrate they meet specific standards for provider networks;</a:t>
            </a:r>
          </a:p>
          <a:p>
            <a:pPr lvl="1"/>
            <a:r>
              <a:rPr lang="en-US" dirty="0" smtClean="0"/>
              <a:t>Selection criteria favor plans that improve compensation for primary and specialty physicians;</a:t>
            </a:r>
          </a:p>
          <a:p>
            <a:pPr lvl="1"/>
            <a:r>
              <a:rPr lang="en-US" dirty="0" smtClean="0"/>
              <a:t>Requirements for performance incentives will lead to better compensation for quality care.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Impacts:  Hospitals…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patients will be enrolled in managed care plans.</a:t>
            </a:r>
          </a:p>
          <a:p>
            <a:endParaRPr lang="en-US" dirty="0" smtClean="0"/>
          </a:p>
          <a:p>
            <a:r>
              <a:rPr lang="en-US" dirty="0" smtClean="0"/>
              <a:t>Hospitals will interact with fewer plans.</a:t>
            </a:r>
          </a:p>
          <a:p>
            <a:endParaRPr lang="en-US" dirty="0" smtClean="0"/>
          </a:p>
          <a:p>
            <a:r>
              <a:rPr lang="en-US" dirty="0" smtClean="0"/>
              <a:t>Hospitals’ negotiation with plans prior to the competitive procurement may help some plans to be selected over others.</a:t>
            </a:r>
          </a:p>
          <a:p>
            <a:endParaRPr lang="en-US" dirty="0" smtClean="0"/>
          </a:p>
          <a:p>
            <a:r>
              <a:rPr lang="en-US" dirty="0" smtClean="0"/>
              <a:t>Hospitals will be paid the rates the agency would have paid or better based on their negotiations with the plans.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…Impacts:  Hospitals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Contingent on federal approval, the hospitals in counties that contribute IGTs will receive special supplemental payments from managed care plans.</a:t>
            </a:r>
          </a:p>
          <a:p>
            <a:endParaRPr lang="en-US" dirty="0" smtClean="0"/>
          </a:p>
          <a:p>
            <a:r>
              <a:rPr lang="en-US" dirty="0" smtClean="0"/>
              <a:t>Specific hospitals, with certain state-recognized status, will have to participate in all selected plans in their region.</a:t>
            </a:r>
          </a:p>
          <a:p>
            <a:endParaRPr lang="en-US" dirty="0" smtClean="0"/>
          </a:p>
          <a:p>
            <a:r>
              <a:rPr lang="en-US" dirty="0" smtClean="0"/>
              <a:t>Medicaid patients use of hospital services may decrease over time as care is better coordinated and managed.</a:t>
            </a:r>
          </a:p>
          <a:p>
            <a:endParaRPr lang="en-US" dirty="0" smtClean="0"/>
          </a:p>
          <a:p>
            <a:r>
              <a:rPr lang="en-US" dirty="0" smtClean="0"/>
              <a:t>Hospitals may form PSNs and compete to be selected by the agency; if a responsive bid is submitted, at least one PSN will be selected in each region.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Florida Medicaid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Entitlement program in which the states voluntarily participate.  </a:t>
            </a:r>
          </a:p>
          <a:p>
            <a:endParaRPr lang="en-US" dirty="0" smtClean="0"/>
          </a:p>
          <a:p>
            <a:r>
              <a:rPr lang="en-US" dirty="0" smtClean="0"/>
              <a:t>Combination of Federal and State taxpayer funds to provide free health care for eligible populations.</a:t>
            </a:r>
          </a:p>
          <a:p>
            <a:endParaRPr lang="en-US" dirty="0" smtClean="0"/>
          </a:p>
          <a:p>
            <a:r>
              <a:rPr lang="en-US" dirty="0" smtClean="0"/>
              <a:t>More than 2.7 million Floridians are currently enrolled.</a:t>
            </a:r>
          </a:p>
          <a:p>
            <a:endParaRPr lang="en-US" dirty="0" smtClean="0"/>
          </a:p>
          <a:p>
            <a:r>
              <a:rPr lang="en-US" dirty="0" smtClean="0"/>
              <a:t>Routine medical care—like private insurance—but also covers long term care, specialized residential services, and a variety of home and community based care.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4/14/2010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HBs 7223 &amp; 7225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Impacts:  HMOs…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patients will be enrolled in managed care plans.</a:t>
            </a:r>
          </a:p>
          <a:p>
            <a:endParaRPr lang="en-US" dirty="0" smtClean="0"/>
          </a:p>
          <a:p>
            <a:r>
              <a:rPr lang="en-US" dirty="0" smtClean="0"/>
              <a:t>Some HMOs will be selected by the agency.</a:t>
            </a:r>
          </a:p>
          <a:p>
            <a:endParaRPr lang="en-US" dirty="0" smtClean="0"/>
          </a:p>
          <a:p>
            <a:r>
              <a:rPr lang="en-US" dirty="0" smtClean="0"/>
              <a:t>Some will not.</a:t>
            </a:r>
          </a:p>
          <a:p>
            <a:endParaRPr lang="en-US" dirty="0" smtClean="0"/>
          </a:p>
          <a:p>
            <a:r>
              <a:rPr lang="en-US" dirty="0" smtClean="0"/>
              <a:t>To be selected, HMOs will have to document their ability to meet rigorous standards for network adequacy and other criteria.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…Impacts:  HMOs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Once selected, HMOs will have to meet specific performance standards and maintain an online database of network providers.</a:t>
            </a:r>
          </a:p>
          <a:p>
            <a:endParaRPr lang="en-US" dirty="0" smtClean="0"/>
          </a:p>
          <a:p>
            <a:r>
              <a:rPr lang="en-US" dirty="0" smtClean="0"/>
              <a:t>HMOs will have to spend at least 85% of premium revenues for medical care and direct case management or payback the difference.</a:t>
            </a:r>
          </a:p>
          <a:p>
            <a:endParaRPr lang="en-US" dirty="0" smtClean="0"/>
          </a:p>
          <a:p>
            <a:r>
              <a:rPr lang="en-US" dirty="0" smtClean="0"/>
              <a:t>HMO enrollment can be increased or decreased based on quality performance.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Impacts:  Nursing Homes…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Medicaid patients in nursing homes will be enrolled in managed care plans.</a:t>
            </a:r>
          </a:p>
          <a:p>
            <a:endParaRPr lang="en-US" dirty="0" smtClean="0"/>
          </a:p>
          <a:p>
            <a:r>
              <a:rPr lang="en-US" dirty="0" smtClean="0"/>
              <a:t>AHCA will continue to set nursing home rates.</a:t>
            </a:r>
          </a:p>
          <a:p>
            <a:endParaRPr lang="en-US" dirty="0" smtClean="0"/>
          </a:p>
          <a:p>
            <a:r>
              <a:rPr lang="en-US" dirty="0" smtClean="0"/>
              <a:t>Selected plans will be required to pay AHCA rates.</a:t>
            </a:r>
          </a:p>
          <a:p>
            <a:endParaRPr lang="en-US" dirty="0" smtClean="0"/>
          </a:p>
          <a:p>
            <a:r>
              <a:rPr lang="en-US" dirty="0" smtClean="0"/>
              <a:t>Nursing homes may form Provider Service Networks and compete to be a selected plan; if a responsive bid is submitted, at least one PSN will be selected in each region.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…Impacts:  Nursing Homes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Over time, the number of Medicaid patients in nursing homes will decline.</a:t>
            </a:r>
          </a:p>
          <a:p>
            <a:endParaRPr lang="en-US" dirty="0" smtClean="0"/>
          </a:p>
          <a:p>
            <a:r>
              <a:rPr lang="en-US" dirty="0" smtClean="0"/>
              <a:t>No new nursing homes will be built. </a:t>
            </a:r>
          </a:p>
          <a:p>
            <a:endParaRPr lang="en-US" dirty="0" smtClean="0"/>
          </a:p>
          <a:p>
            <a:r>
              <a:rPr lang="en-US" dirty="0" smtClean="0"/>
              <a:t>Nursing homes will be relieved of minimum Medicaid utilization requirements.</a:t>
            </a:r>
          </a:p>
          <a:p>
            <a:endParaRPr lang="en-US" dirty="0" smtClean="0"/>
          </a:p>
          <a:p>
            <a:r>
              <a:rPr lang="en-US" dirty="0" smtClean="0"/>
              <a:t>A task force will develop recommendations for licensure flexibility that will help nursing homes modify their business model to provide more home and community based care.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Impacts:  Specialty Providers…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Long term care plans must include traditional aging service providers.</a:t>
            </a:r>
          </a:p>
          <a:p>
            <a:endParaRPr lang="en-US" dirty="0" smtClean="0"/>
          </a:p>
          <a:p>
            <a:r>
              <a:rPr lang="en-US" dirty="0" smtClean="0"/>
              <a:t>Aging Resource Centers must be offered the chance to be the choice counseling contractor in their areas.</a:t>
            </a:r>
          </a:p>
          <a:p>
            <a:endParaRPr lang="en-US" dirty="0" smtClean="0"/>
          </a:p>
          <a:p>
            <a:r>
              <a:rPr lang="en-US" dirty="0" smtClean="0"/>
              <a:t>Long term care service providers and community care lead agencies may form provider service networks.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PCBs SPCSEP 10-03 and 10-04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…Impacts:  Specialty Providers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Plans for persons with developmental disabilities must include all ICF/DDs and alternative residential service providers.</a:t>
            </a:r>
          </a:p>
          <a:p>
            <a:endParaRPr lang="en-US" dirty="0" smtClean="0"/>
          </a:p>
          <a:p>
            <a:r>
              <a:rPr lang="en-US" dirty="0" smtClean="0"/>
              <a:t>DD providers may form provider service networks.</a:t>
            </a:r>
          </a:p>
          <a:p>
            <a:endParaRPr lang="en-US" dirty="0" smtClean="0"/>
          </a:p>
          <a:p>
            <a:r>
              <a:rPr lang="en-US" dirty="0" smtClean="0"/>
              <a:t>If a responsive bid is submitted, at least one PSN will be selected in each region.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Impacts:  Taxpayers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 cost savings:</a:t>
            </a:r>
          </a:p>
          <a:p>
            <a:pPr lvl="1"/>
            <a:r>
              <a:rPr lang="en-US" dirty="0" smtClean="0"/>
              <a:t>General revenue savings will be between $3.2 and $16 million in FY 2010-11 as a result of expansion of reform to Miami-Dade and enrolling duals in managed care;</a:t>
            </a:r>
          </a:p>
          <a:p>
            <a:pPr lvl="1"/>
            <a:r>
              <a:rPr lang="en-US" dirty="0" smtClean="0"/>
              <a:t>Annualized savings in the following year are estimated at $29.6 million contingent on agreement from CMS regarding IGT payments;</a:t>
            </a:r>
          </a:p>
          <a:p>
            <a:pPr lvl="1"/>
            <a:r>
              <a:rPr lang="en-US" dirty="0" smtClean="0"/>
              <a:t>With statewide managed care expansion, particularly long-term care managed care, the state is expected to realize significant additional savings.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Summary of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Changes to Florida Medicaid will make the program more:</a:t>
            </a:r>
          </a:p>
          <a:p>
            <a:pPr lvl="1"/>
            <a:r>
              <a:rPr lang="en-US" dirty="0" smtClean="0"/>
              <a:t>Patient-centered;</a:t>
            </a:r>
          </a:p>
          <a:p>
            <a:pPr lvl="1"/>
            <a:r>
              <a:rPr lang="en-US" dirty="0" smtClean="0"/>
              <a:t>Prevention focused;</a:t>
            </a:r>
          </a:p>
          <a:p>
            <a:pPr lvl="1"/>
            <a:r>
              <a:rPr lang="en-US" dirty="0" smtClean="0"/>
              <a:t>Outcome-oriented; and,</a:t>
            </a:r>
          </a:p>
          <a:p>
            <a:pPr lvl="1"/>
            <a:r>
              <a:rPr lang="en-US" dirty="0" smtClean="0"/>
              <a:t>Cost-effective.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And there will be peace on earth.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Problems: Access and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Patients cannot access specialists or may travel long distances to receive specialty care. </a:t>
            </a:r>
          </a:p>
          <a:p>
            <a:endParaRPr lang="en-US" dirty="0" smtClean="0"/>
          </a:p>
          <a:p>
            <a:r>
              <a:rPr lang="en-US" dirty="0" smtClean="0"/>
              <a:t>Some patients are forced to drive past Medicaid providers who will not see them in order to access the providers who will.</a:t>
            </a:r>
          </a:p>
          <a:p>
            <a:endParaRPr lang="en-US" dirty="0" smtClean="0"/>
          </a:p>
          <a:p>
            <a:r>
              <a:rPr lang="en-US" dirty="0" smtClean="0"/>
              <a:t>In some cases, the van drivers are paid more than physicians.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4/12/2010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PCBs SPCSEP 10-03 and 10-04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Problems: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FY 1999/2000, total expenditures for Florida Medicaid:</a:t>
            </a:r>
          </a:p>
          <a:p>
            <a:pPr lvl="1"/>
            <a:r>
              <a:rPr lang="en-US" dirty="0" smtClean="0"/>
              <a:t>$7.42 billion (17.8% of the total state budget).</a:t>
            </a:r>
          </a:p>
          <a:p>
            <a:endParaRPr lang="en-US" dirty="0" smtClean="0"/>
          </a:p>
          <a:p>
            <a:r>
              <a:rPr lang="en-US" dirty="0" smtClean="0"/>
              <a:t>FY 2009/2010, total estimated expenditures for Florida Medicaid:</a:t>
            </a:r>
          </a:p>
          <a:p>
            <a:pPr lvl="1"/>
            <a:r>
              <a:rPr lang="en-US" dirty="0" smtClean="0"/>
              <a:t>$18.81 billion (28.3% of the total state budget).</a:t>
            </a:r>
          </a:p>
          <a:p>
            <a:endParaRPr lang="en-US" dirty="0" smtClean="0"/>
          </a:p>
          <a:p>
            <a:r>
              <a:rPr lang="en-US" dirty="0" smtClean="0"/>
              <a:t>If the growth rates continue at the same levels as they have averaged over the last twelve years, by FY 2014-15 Medicaid expenditures are estimated to be:</a:t>
            </a:r>
          </a:p>
          <a:p>
            <a:pPr lvl="1"/>
            <a:r>
              <a:rPr lang="en-US" dirty="0" smtClean="0"/>
              <a:t>$28.0 billion (33.4% of the total state budget).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Problems: Systematic Failures…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Inefficient service delivery:</a:t>
            </a:r>
          </a:p>
          <a:p>
            <a:pPr lvl="1"/>
            <a:r>
              <a:rPr lang="en-US" dirty="0" smtClean="0"/>
              <a:t>Needed services may not be available or accessible.</a:t>
            </a:r>
          </a:p>
          <a:p>
            <a:endParaRPr lang="en-US" dirty="0" smtClean="0"/>
          </a:p>
          <a:p>
            <a:r>
              <a:rPr lang="en-US" dirty="0" smtClean="0"/>
              <a:t>Uneven quality of services:</a:t>
            </a:r>
          </a:p>
          <a:p>
            <a:pPr lvl="1"/>
            <a:r>
              <a:rPr lang="en-US" dirty="0" smtClean="0"/>
              <a:t>Lack of systemic quality protection or incentives for continuing improvements.</a:t>
            </a:r>
          </a:p>
          <a:p>
            <a:endParaRPr lang="en-US" dirty="0" smtClean="0"/>
          </a:p>
          <a:p>
            <a:r>
              <a:rPr lang="en-US" dirty="0" smtClean="0"/>
              <a:t>Overutilization:</a:t>
            </a:r>
          </a:p>
          <a:p>
            <a:pPr lvl="1"/>
            <a:r>
              <a:rPr lang="en-US" dirty="0" smtClean="0"/>
              <a:t>Lack of coordinated care results in hospitalizations that should have been preventable (and often times inappropriate) use of emergency care.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…Problems: Systematic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Rising cost of care:</a:t>
            </a:r>
          </a:p>
          <a:p>
            <a:pPr lvl="1"/>
            <a:r>
              <a:rPr lang="en-US" dirty="0" smtClean="0"/>
              <a:t>Medicaid costs continue to rise despite many containment efforts.</a:t>
            </a:r>
          </a:p>
          <a:p>
            <a:endParaRPr lang="en-US" dirty="0" smtClean="0"/>
          </a:p>
          <a:p>
            <a:r>
              <a:rPr lang="en-US" dirty="0" smtClean="0"/>
              <a:t>Fraud and abuse:</a:t>
            </a:r>
          </a:p>
          <a:p>
            <a:pPr lvl="1"/>
            <a:r>
              <a:rPr lang="en-US" dirty="0" smtClean="0"/>
              <a:t>”Pay and chase” fraud fighting is ineffective; </a:t>
            </a:r>
          </a:p>
          <a:p>
            <a:pPr lvl="1"/>
            <a:r>
              <a:rPr lang="en-US" dirty="0" smtClean="0"/>
              <a:t>Prevention have a modest impact in fee-for-service.</a:t>
            </a:r>
          </a:p>
          <a:p>
            <a:endParaRPr lang="en-US" dirty="0" smtClean="0"/>
          </a:p>
          <a:p>
            <a:r>
              <a:rPr lang="en-US" dirty="0" smtClean="0"/>
              <a:t>Low rates for fee-for-service providers:</a:t>
            </a:r>
          </a:p>
          <a:p>
            <a:pPr lvl="1"/>
            <a:r>
              <a:rPr lang="en-US" dirty="0" smtClean="0"/>
              <a:t>Fees for many physician services have not increased in 20 years.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Systemic Change?...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Current system too complex:</a:t>
            </a:r>
          </a:p>
          <a:p>
            <a:pPr lvl="1"/>
            <a:r>
              <a:rPr lang="en-US" dirty="0" smtClean="0"/>
              <a:t>Multiple managed care models;</a:t>
            </a:r>
          </a:p>
          <a:p>
            <a:pPr lvl="1"/>
            <a:r>
              <a:rPr lang="en-US" dirty="0" smtClean="0"/>
              <a:t>Unlimited providers;</a:t>
            </a:r>
          </a:p>
          <a:p>
            <a:pPr lvl="1"/>
            <a:r>
              <a:rPr lang="en-US" dirty="0" smtClean="0"/>
              <a:t>County-by-county contracting.</a:t>
            </a:r>
          </a:p>
          <a:p>
            <a:endParaRPr lang="en-US" dirty="0" smtClean="0"/>
          </a:p>
          <a:p>
            <a:r>
              <a:rPr lang="en-US" dirty="0" smtClean="0"/>
              <a:t>Difficult to manage:</a:t>
            </a:r>
          </a:p>
          <a:p>
            <a:pPr lvl="1"/>
            <a:r>
              <a:rPr lang="en-US" dirty="0" smtClean="0"/>
              <a:t>80,000-100,000 fee-for-service providers;</a:t>
            </a:r>
          </a:p>
          <a:p>
            <a:pPr lvl="1"/>
            <a:r>
              <a:rPr lang="en-US" dirty="0" smtClean="0"/>
              <a:t>Complex rate-setting with multiple variations;</a:t>
            </a:r>
          </a:p>
          <a:p>
            <a:pPr lvl="1"/>
            <a:r>
              <a:rPr lang="en-US" dirty="0" smtClean="0"/>
              <a:t>23 managed care organizations including 16 HMOs and 7 PSNs (more than 150 separate contracts);</a:t>
            </a:r>
          </a:p>
          <a:p>
            <a:pPr lvl="1"/>
            <a:r>
              <a:rPr lang="en-US" dirty="0" smtClean="0"/>
              <a:t>Dozens of individual programs and projects.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PCBs SPCSEP 10-03 and 10-04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…Why Systemic Change?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Reflects inconsistent principles:</a:t>
            </a:r>
          </a:p>
          <a:p>
            <a:pPr lvl="1"/>
            <a:r>
              <a:rPr lang="en-US" dirty="0" smtClean="0"/>
              <a:t>Current statutory framework represents no clear linkage to overarching mission of Florida’s Medicaid program.</a:t>
            </a:r>
          </a:p>
          <a:p>
            <a:endParaRPr lang="en-US" dirty="0" smtClean="0"/>
          </a:p>
          <a:p>
            <a:r>
              <a:rPr lang="en-US" dirty="0" smtClean="0"/>
              <a:t>Controlled by special interest carve outs, exceptions, preferences:</a:t>
            </a:r>
          </a:p>
          <a:p>
            <a:pPr lvl="1"/>
            <a:r>
              <a:rPr lang="en-US" dirty="0" smtClean="0"/>
              <a:t>Exceptions for specific service types or populations;</a:t>
            </a:r>
          </a:p>
          <a:p>
            <a:pPr lvl="1"/>
            <a:r>
              <a:rPr lang="en-US" dirty="0" smtClean="0"/>
              <a:t>Special projects operate only in selected areas;</a:t>
            </a:r>
          </a:p>
          <a:p>
            <a:pPr lvl="1"/>
            <a:r>
              <a:rPr lang="en-US" dirty="0" smtClean="0"/>
              <a:t>Vendor-specific preferences.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4/12/2010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Principles of Proposed Transformation…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Continuous quality improvement:</a:t>
            </a:r>
          </a:p>
          <a:p>
            <a:pPr lvl="1"/>
            <a:r>
              <a:rPr lang="en-US" dirty="0" smtClean="0"/>
              <a:t>Accountability through appropriate reporting and measurement;</a:t>
            </a:r>
          </a:p>
          <a:p>
            <a:pPr lvl="1"/>
            <a:r>
              <a:rPr lang="en-US" dirty="0" smtClean="0"/>
              <a:t>Transparency of performance metrics and data;</a:t>
            </a:r>
          </a:p>
          <a:p>
            <a:pPr lvl="1"/>
            <a:r>
              <a:rPr lang="en-US" dirty="0" smtClean="0"/>
              <a:t>Consequences for performance.</a:t>
            </a:r>
          </a:p>
          <a:p>
            <a:endParaRPr lang="en-US" dirty="0" smtClean="0"/>
          </a:p>
          <a:p>
            <a:r>
              <a:rPr lang="en-US" dirty="0" smtClean="0"/>
              <a:t>Efficient service delivery:</a:t>
            </a:r>
          </a:p>
          <a:p>
            <a:pPr lvl="1"/>
            <a:r>
              <a:rPr lang="en-US" dirty="0" smtClean="0"/>
              <a:t>More coordinated care;</a:t>
            </a:r>
          </a:p>
          <a:p>
            <a:pPr lvl="1"/>
            <a:r>
              <a:rPr lang="en-US" dirty="0" smtClean="0"/>
              <a:t>Better network development and oversight.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4/12/2010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EB6B-2912-4CBE-BC6A-9894A2658C1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PCBs SPCSEP 10-03 and 10-04</a:t>
            </a:r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1896</TotalTime>
  <Words>2035</Words>
  <Application>Microsoft Macintosh PowerPoint</Application>
  <PresentationFormat>On-screen Show (4:3)</PresentationFormat>
  <Paragraphs>297</Paragraphs>
  <Slides>27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Equity</vt:lpstr>
      <vt:lpstr>Medicaid Transformation HBs 7223 &amp; 7225</vt:lpstr>
      <vt:lpstr>The Florida Medicaid Program</vt:lpstr>
      <vt:lpstr>Problems: Access and Quality</vt:lpstr>
      <vt:lpstr>Problems: Cost</vt:lpstr>
      <vt:lpstr>Problems: Systematic Failures…</vt:lpstr>
      <vt:lpstr>…Problems: Systematic Failures</vt:lpstr>
      <vt:lpstr>Why Systemic Change?...</vt:lpstr>
      <vt:lpstr>…Why Systemic Change?</vt:lpstr>
      <vt:lpstr>Principles of Proposed Transformation…</vt:lpstr>
      <vt:lpstr>…Principles of Proposed Transformation</vt:lpstr>
      <vt:lpstr>Administrative Reforms…</vt:lpstr>
      <vt:lpstr>Administrative Reforms…</vt:lpstr>
      <vt:lpstr>…Administrative Reforms…</vt:lpstr>
      <vt:lpstr>…Administrative Reforms</vt:lpstr>
      <vt:lpstr>Impacts:  Patients</vt:lpstr>
      <vt:lpstr>Impacts:  Physicians…</vt:lpstr>
      <vt:lpstr>…Impacts:  Physicians</vt:lpstr>
      <vt:lpstr>Impacts:  Hospitals…</vt:lpstr>
      <vt:lpstr>…Impacts:  Hospitals</vt:lpstr>
      <vt:lpstr>Impacts:  HMOs…</vt:lpstr>
      <vt:lpstr>…Impacts:  HMOs</vt:lpstr>
      <vt:lpstr>Impacts:  Nursing Homes…</vt:lpstr>
      <vt:lpstr>…Impacts:  Nursing Homes</vt:lpstr>
      <vt:lpstr>Impacts:  Specialty Providers…</vt:lpstr>
      <vt:lpstr>…Impacts:  Specialty Providers</vt:lpstr>
      <vt:lpstr>Impacts:  Taxpayers</vt:lpstr>
      <vt:lpstr>Summary of Outcomes</vt:lpstr>
    </vt:vector>
  </TitlesOfParts>
  <Company>Florida House of Representatives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nobody</dc:creator>
  <cp:lastModifiedBy>Ryan Banfill</cp:lastModifiedBy>
  <cp:revision>197</cp:revision>
  <dcterms:created xsi:type="dcterms:W3CDTF">2010-04-14T20:29:20Z</dcterms:created>
  <dcterms:modified xsi:type="dcterms:W3CDTF">2010-04-14T20:29:33Z</dcterms:modified>
</cp:coreProperties>
</file>